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embeddedFontLst>
    <p:embeddedFont>
      <p:font typeface="Roboto" panose="020B0604020202020204" charset="0"/>
      <p:regular r:id="rId35"/>
      <p:bold r:id="rId36"/>
      <p:italic r:id="rId37"/>
      <p:boldItalic r:id="rId38"/>
    </p:embeddedFont>
    <p:embeddedFont>
      <p:font typeface="Consolas" panose="020B0609020204030204" pitchFamily="49" charset="0"/>
      <p:regular r:id="rId39"/>
      <p:bold r:id="rId40"/>
      <p:italic r:id="rId41"/>
      <p:boldItalic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44" y="624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739477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7" name="Google Shape;14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9c041bdac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g9c041bdac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9c041bdac6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9c041bdac6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c041bdac6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9c041bdac6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9c041bdac6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9c041bdac6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c041bdac6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g9c041bdac6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9c041bdac6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g9c041bdac6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c041bdac6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g9c041bdac6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9c041bdac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g9c041bdac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c041bdac6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g9c041bdac6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9c041bdac6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9c041bdac6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5" name="Google Shape;15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57" name="Google Shape;15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9c041bdac6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g9c041bdac6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9c041bdac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9c041bdac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9c041bdac6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g9c041bdac6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9c041bdac6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g9c041bdac6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9c041bdac6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g9c041bdac6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c041bdac6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g9c041bdac6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9c041bdac6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g9c041bdac6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9c041bdac6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g9c041bdac6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de79471a7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g9de79471a7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9c041bdac6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g9c041bdac6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9c041bdac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9c041bdac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33" name="Google Shape;333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30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45" name="Google Shape;345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32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9c041bdac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g9c041bdac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9c041bdac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g9c041bdac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9c041bdac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9c041bdac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9c041bdac6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9c041bdac6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9c041bdac6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9c041bdac6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c041bdac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9c041bdac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4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Laravel </a:t>
            </a:r>
            <a:endParaRPr sz="7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controllers</a:t>
            </a:r>
            <a:endParaRPr sz="7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routes</a:t>
            </a:r>
            <a:endParaRPr sz="7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views</a:t>
            </a:r>
            <a:endParaRPr sz="7000"/>
          </a:p>
        </p:txBody>
      </p:sp>
      <p:sp>
        <p:nvSpPr>
          <p:cNvPr id="150" name="Google Shape;150;p15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>
                <a:solidFill>
                  <a:srgbClr val="787CB5"/>
                </a:solidFill>
              </a:rPr>
              <a:t>Милена Томова</a:t>
            </a:r>
            <a:endParaRPr>
              <a:solidFill>
                <a:srgbClr val="787CB5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>
                <a:solidFill>
                  <a:srgbClr val="787CB5"/>
                </a:solidFill>
              </a:rPr>
              <a:t>Vratsa Software</a:t>
            </a:r>
            <a:endParaRPr>
              <a:solidFill>
                <a:srgbClr val="787CB5"/>
              </a:solidFill>
            </a:endParaRPr>
          </a:p>
        </p:txBody>
      </p:sp>
      <p:sp>
        <p:nvSpPr>
          <p:cNvPr id="152" name="Google Shape;152;p15"/>
          <p:cNvSpPr txBox="1"/>
          <p:nvPr/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8" b="1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PHP </a:t>
            </a:r>
            <a:r>
              <a:rPr lang="en-US" sz="3598" b="1" dirty="0" err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WebDevelopment</a:t>
            </a:r>
            <a:r>
              <a:rPr lang="en-US" sz="3598" b="1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598" b="1" dirty="0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2021</a:t>
            </a:r>
            <a:endParaRPr sz="3598" b="1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b="1">
                <a:solidFill>
                  <a:schemeClr val="lt1"/>
                </a:solidFill>
              </a:rPr>
              <a:t>Blade</a:t>
            </a:r>
            <a:r>
              <a:rPr lang="en-US">
                <a:solidFill>
                  <a:schemeClr val="dk1"/>
                </a:solidFill>
              </a:rPr>
              <a:t> is the simple, yet powerful templating engine provided with Laravel. 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Unlike other popular PHP templating engines, </a:t>
            </a:r>
            <a:r>
              <a:rPr lang="en-US" b="1">
                <a:solidFill>
                  <a:schemeClr val="dk1"/>
                </a:solidFill>
              </a:rPr>
              <a:t>Blade does not restrict</a:t>
            </a:r>
            <a:r>
              <a:rPr lang="en-US">
                <a:solidFill>
                  <a:schemeClr val="dk1"/>
                </a:solidFill>
              </a:rPr>
              <a:t> you from </a:t>
            </a:r>
            <a:r>
              <a:rPr lang="en-US">
                <a:solidFill>
                  <a:schemeClr val="lt1"/>
                </a:solidFill>
              </a:rPr>
              <a:t>using plain PHP code</a:t>
            </a:r>
            <a:r>
              <a:rPr lang="en-US">
                <a:solidFill>
                  <a:schemeClr val="dk1"/>
                </a:solidFill>
              </a:rPr>
              <a:t> in your views. 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All Blade views are </a:t>
            </a:r>
            <a:r>
              <a:rPr lang="en-US" b="1">
                <a:solidFill>
                  <a:schemeClr val="dk1"/>
                </a:solidFill>
              </a:rPr>
              <a:t>compiled into plain PHP</a:t>
            </a:r>
            <a:r>
              <a:rPr lang="en-US">
                <a:solidFill>
                  <a:schemeClr val="dk1"/>
                </a:solidFill>
              </a:rPr>
              <a:t> code and </a:t>
            </a:r>
            <a:r>
              <a:rPr lang="en-US" b="1">
                <a:solidFill>
                  <a:schemeClr val="dk1"/>
                </a:solidFill>
              </a:rPr>
              <a:t>cached until</a:t>
            </a:r>
            <a:r>
              <a:rPr lang="en-US">
                <a:solidFill>
                  <a:schemeClr val="dk1"/>
                </a:solidFill>
              </a:rPr>
              <a:t> they are modified.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Blade view files use the </a:t>
            </a:r>
            <a:r>
              <a:rPr lang="en-US" b="1">
                <a:solidFill>
                  <a:schemeClr val="lt1"/>
                </a:solidFill>
              </a:rPr>
              <a:t>.blade.php</a:t>
            </a:r>
            <a:r>
              <a:rPr lang="en-US">
                <a:solidFill>
                  <a:schemeClr val="dk1"/>
                </a:solidFill>
              </a:rPr>
              <a:t> file extension and are typically </a:t>
            </a:r>
            <a:r>
              <a:rPr lang="en-US" b="1">
                <a:solidFill>
                  <a:schemeClr val="dk1"/>
                </a:solidFill>
              </a:rPr>
              <a:t>stored</a:t>
            </a:r>
            <a:r>
              <a:rPr lang="en-US">
                <a:solidFill>
                  <a:schemeClr val="dk1"/>
                </a:solidFill>
              </a:rPr>
              <a:t> in the </a:t>
            </a:r>
            <a:r>
              <a:rPr lang="en-US" b="1">
                <a:solidFill>
                  <a:schemeClr val="lt1"/>
                </a:solidFill>
              </a:rPr>
              <a:t>resources/views</a:t>
            </a:r>
            <a:r>
              <a:rPr lang="en-US">
                <a:solidFill>
                  <a:schemeClr val="dk1"/>
                </a:solidFill>
              </a:rPr>
              <a:t> directory.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2" name="Google Shape;212;p24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Blade engine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>
            <a:spLocks noGrp="1"/>
          </p:cNvSpPr>
          <p:nvPr>
            <p:ph type="title" idx="4294967295"/>
          </p:nvPr>
        </p:nvSpPr>
        <p:spPr>
          <a:xfrm>
            <a:off x="4302150" y="2226250"/>
            <a:ext cx="3587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3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PHP Artisan</a:t>
            </a:r>
            <a:endParaRPr sz="4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Artisan </a:t>
            </a:r>
            <a:r>
              <a:rPr lang="en-US">
                <a:solidFill>
                  <a:schemeClr val="dk1"/>
                </a:solidFill>
              </a:rPr>
              <a:t>is the command-line interface included with Laravel. It provides a number of helpful commands that can assist you while you build your application.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dk1"/>
                </a:solidFill>
              </a:rPr>
              <a:t>To view a list of all available Artisan commands</a:t>
            </a:r>
            <a:endParaRPr u="sng">
              <a:solidFill>
                <a:schemeClr val="dk1"/>
              </a:solidFill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php artisan list</a:t>
            </a:r>
            <a:endParaRPr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Every command has </a:t>
            </a:r>
            <a:r>
              <a:rPr lang="en-US" u="sng">
                <a:solidFill>
                  <a:schemeClr val="dk1"/>
                </a:solidFill>
              </a:rPr>
              <a:t>a "help" screen</a:t>
            </a:r>
            <a:r>
              <a:rPr lang="en-US">
                <a:solidFill>
                  <a:schemeClr val="dk1"/>
                </a:solidFill>
              </a:rPr>
              <a:t> with full info for command`s options and arguments</a:t>
            </a:r>
            <a:endParaRPr>
              <a:solidFill>
                <a:schemeClr val="dk1"/>
              </a:solidFill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php artisan </a:t>
            </a:r>
            <a:r>
              <a:rPr lang="en-US" b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help</a:t>
            </a:r>
            <a:r>
              <a:rPr lang="en-US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command-name</a:t>
            </a:r>
            <a:endParaRPr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23" name="Google Shape;223;p26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en-US" sz="4800" b="1">
                <a:solidFill>
                  <a:schemeClr val="lt2"/>
                </a:solidFill>
              </a:rPr>
              <a:t>PHP Artisan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>
            <a:spLocks noGrp="1"/>
          </p:cNvSpPr>
          <p:nvPr>
            <p:ph type="title" idx="4294967295"/>
          </p:nvPr>
        </p:nvSpPr>
        <p:spPr>
          <a:xfrm>
            <a:off x="4311025" y="2338850"/>
            <a:ext cx="3577500" cy="9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Controllers</a:t>
            </a:r>
            <a:endParaRPr sz="4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4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Controllers group related request handling logic into a single class. </a:t>
            </a:r>
            <a:endParaRPr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They are stored in the app</a:t>
            </a: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/Http/Controllers</a:t>
            </a:r>
            <a:r>
              <a:rPr lang="en-US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directory.</a:t>
            </a:r>
            <a:endParaRPr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8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Controllers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To create a plain controller execute the command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рhp artisan </a:t>
            </a:r>
            <a:r>
              <a:rPr lang="en-US" sz="2400" b="1" i="1">
                <a:solidFill>
                  <a:srgbClr val="E91E63"/>
                </a:solidFill>
                <a:latin typeface="Consolas"/>
                <a:ea typeface="Consolas"/>
                <a:cs typeface="Consolas"/>
                <a:sym typeface="Consolas"/>
              </a:rPr>
              <a:t>make:controller </a:t>
            </a:r>
            <a:r>
              <a:rPr lang="en-US" sz="2400" b="1" i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HomePageController</a:t>
            </a:r>
            <a:endParaRPr sz="2400" b="1" i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9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Controllers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29" descr="Untitl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2683" y="3156917"/>
            <a:ext cx="8369300" cy="334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First task of the newly created HomePageController is to render the home page - </a:t>
            </a:r>
            <a:endParaRPr sz="2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public function index() {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609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-US" sz="2400" b="1" i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view(‘home_page’)</a:t>
            </a: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0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Controllers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>
            <a:spLocks noGrp="1"/>
          </p:cNvSpPr>
          <p:nvPr>
            <p:ph type="title" idx="4294967295"/>
          </p:nvPr>
        </p:nvSpPr>
        <p:spPr>
          <a:xfrm>
            <a:off x="4287300" y="2226250"/>
            <a:ext cx="36174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3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Views</a:t>
            </a:r>
            <a:endParaRPr sz="4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rgbClr val="434343"/>
                </a:solidFill>
              </a:rPr>
              <a:t>In </a:t>
            </a:r>
            <a:r>
              <a:rPr lang="en-US" sz="2400" b="1" i="1">
                <a:solidFill>
                  <a:schemeClr val="lt1"/>
                </a:solidFill>
              </a:rPr>
              <a:t>app/resources/views</a:t>
            </a:r>
            <a:r>
              <a:rPr lang="en-US" sz="2400">
                <a:solidFill>
                  <a:srgbClr val="434343"/>
                </a:solidFill>
              </a:rPr>
              <a:t> create</a:t>
            </a:r>
            <a:endParaRPr sz="24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1">
                <a:solidFill>
                  <a:schemeClr val="dk2"/>
                </a:solidFill>
              </a:rPr>
              <a:t>home_page.blade.php</a:t>
            </a:r>
            <a:endParaRPr sz="2400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i="1">
                <a:solidFill>
                  <a:schemeClr val="dk1"/>
                </a:solidFill>
              </a:rPr>
              <a:t>This file will hold the content that will be displayed in the browser to the user who visits the Home page.</a:t>
            </a:r>
            <a:endParaRPr sz="24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>
              <a:solidFill>
                <a:srgbClr val="595959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258" name="Google Shape;258;p32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Views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>
            <a:spLocks noGrp="1"/>
          </p:cNvSpPr>
          <p:nvPr>
            <p:ph type="title" idx="4294967295"/>
          </p:nvPr>
        </p:nvSpPr>
        <p:spPr>
          <a:xfrm>
            <a:off x="4287300" y="2226250"/>
            <a:ext cx="36174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Routes</a:t>
            </a:r>
            <a:endParaRPr sz="4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60" name="Google Shape;160;p16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514041" lvl="0" indent="-44431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Controllers - Views - Routes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514041" lvl="0" indent="-41256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Php artisan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514041" lvl="0" indent="-44431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Plain controllers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514041" lvl="0" indent="-44431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Blade engine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989981" lvl="1" indent="-41251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○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Master.blade.php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989981" lvl="1" indent="-41251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○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@include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989981" lvl="1" indent="-41251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○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@extends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989981" lvl="1" indent="-41251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○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@section(‘section_name’)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989981" lvl="1" indent="-41251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○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@yield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</a:rPr>
              <a:t>In </a:t>
            </a:r>
            <a:r>
              <a:rPr lang="en-US" sz="2400" b="1" dirty="0">
                <a:solidFill>
                  <a:schemeClr val="lt1"/>
                </a:solidFill>
              </a:rPr>
              <a:t>routes/</a:t>
            </a:r>
            <a:r>
              <a:rPr lang="en-US" sz="2400" b="1" dirty="0" err="1">
                <a:solidFill>
                  <a:schemeClr val="lt1"/>
                </a:solidFill>
              </a:rPr>
              <a:t>web.php</a:t>
            </a:r>
            <a:r>
              <a:rPr lang="en-US" sz="2400" dirty="0">
                <a:solidFill>
                  <a:schemeClr val="dk1"/>
                </a:solidFill>
              </a:rPr>
              <a:t> we have to allow the rendering of home page to happen when accessing the</a:t>
            </a:r>
            <a:r>
              <a:rPr lang="en-US" sz="2400" dirty="0">
                <a:solidFill>
                  <a:schemeClr val="lt1"/>
                </a:solidFill>
              </a:rPr>
              <a:t> </a:t>
            </a:r>
            <a:r>
              <a:rPr lang="en-US" sz="2400" b="1" dirty="0">
                <a:solidFill>
                  <a:schemeClr val="lt1"/>
                </a:solidFill>
              </a:rPr>
              <a:t>‘/’</a:t>
            </a:r>
            <a:r>
              <a:rPr lang="en-US" sz="2400" dirty="0">
                <a:solidFill>
                  <a:schemeClr val="lt1"/>
                </a:solidFill>
              </a:rPr>
              <a:t> </a:t>
            </a:r>
            <a:r>
              <a:rPr lang="en-US" sz="2400" dirty="0">
                <a:solidFill>
                  <a:schemeClr val="dk1"/>
                </a:solidFill>
              </a:rPr>
              <a:t>end-point </a:t>
            </a:r>
            <a:endParaRPr lang="en-US" sz="2400" dirty="0" smtClean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2400" dirty="0">
                <a:latin typeface="Consolas"/>
                <a:ea typeface="Consolas"/>
                <a:cs typeface="Consolas"/>
                <a:sym typeface="Consolas"/>
              </a:rPr>
              <a:t>use </a:t>
            </a:r>
            <a:r>
              <a:rPr lang="en-GB" sz="2400" dirty="0" smtClean="0">
                <a:latin typeface="Consolas"/>
                <a:ea typeface="Consolas"/>
                <a:cs typeface="Consolas"/>
                <a:sym typeface="Consolas"/>
              </a:rPr>
              <a:t>App\Http\Controllers\</a:t>
            </a:r>
            <a:r>
              <a:rPr lang="en-GB" sz="2400" dirty="0" err="1" smtClean="0">
                <a:latin typeface="Consolas"/>
                <a:ea typeface="Consolas"/>
                <a:cs typeface="Consolas"/>
                <a:sym typeface="Consolas"/>
              </a:rPr>
              <a:t>HomePageController</a:t>
            </a:r>
            <a:r>
              <a:rPr lang="en-GB" sz="2400" dirty="0" smtClean="0"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tx2">
                    <a:lumMod val="85000"/>
                  </a:schemeClr>
                </a:solidFill>
              </a:rPr>
              <a:t>//…..</a:t>
            </a:r>
            <a:endParaRPr sz="2400" dirty="0" smtClean="0">
              <a:solidFill>
                <a:schemeClr val="tx2">
                  <a:lumMod val="85000"/>
                </a:schemeClr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4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Route::get('/', </a:t>
            </a:r>
            <a:r>
              <a:rPr lang="en-GB" sz="2400" dirty="0" smtClean="0"/>
              <a:t>[</a:t>
            </a:r>
            <a:r>
              <a:rPr lang="en-GB" sz="2400" i="1" dirty="0" err="1" smtClean="0"/>
              <a:t>HomePageController</a:t>
            </a:r>
            <a:r>
              <a:rPr lang="en-GB" sz="2400" dirty="0" smtClean="0"/>
              <a:t>::</a:t>
            </a:r>
            <a:r>
              <a:rPr lang="en-GB" sz="2400" i="1" dirty="0" smtClean="0"/>
              <a:t>class</a:t>
            </a:r>
            <a:r>
              <a:rPr lang="en-GB" sz="2400" dirty="0" smtClean="0"/>
              <a:t>, 'index']</a:t>
            </a:r>
            <a:r>
              <a:rPr lang="en-US" sz="24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 sz="2400" dirty="0" smtClean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dirty="0" smtClean="0">
                <a:solidFill>
                  <a:schemeClr val="dk1"/>
                </a:solidFill>
              </a:rPr>
              <a:t>With </a:t>
            </a:r>
            <a:r>
              <a:rPr lang="en-US" sz="2400" dirty="0">
                <a:solidFill>
                  <a:schemeClr val="dk1"/>
                </a:solidFill>
              </a:rPr>
              <a:t>this declaration </a:t>
            </a:r>
            <a:r>
              <a:rPr lang="en-US" sz="2400" dirty="0" smtClean="0">
                <a:solidFill>
                  <a:schemeClr val="dk1"/>
                </a:solidFill>
              </a:rPr>
              <a:t>we </a:t>
            </a:r>
            <a:r>
              <a:rPr lang="en-US" sz="2400" dirty="0">
                <a:solidFill>
                  <a:schemeClr val="dk1"/>
                </a:solidFill>
              </a:rPr>
              <a:t>allow the execution </a:t>
            </a:r>
            <a:r>
              <a:rPr lang="en-US" sz="2400" dirty="0" smtClean="0">
                <a:solidFill>
                  <a:schemeClr val="dk1"/>
                </a:solidFill>
              </a:rPr>
              <a:t>of </a:t>
            </a:r>
            <a:r>
              <a:rPr lang="en-US" sz="2400" dirty="0">
                <a:solidFill>
                  <a:schemeClr val="dk1"/>
                </a:solidFill>
              </a:rPr>
              <a:t>the </a:t>
            </a:r>
            <a:r>
              <a:rPr lang="en-US" sz="2400" b="1" dirty="0">
                <a:solidFill>
                  <a:schemeClr val="lt1"/>
                </a:solidFill>
              </a:rPr>
              <a:t>index</a:t>
            </a:r>
            <a:r>
              <a:rPr lang="en-US" sz="2400" dirty="0">
                <a:solidFill>
                  <a:schemeClr val="dk1"/>
                </a:solidFill>
              </a:rPr>
              <a:t> method of the </a:t>
            </a:r>
            <a:r>
              <a:rPr lang="en-US" sz="2400" b="1" dirty="0" err="1" smtClean="0">
                <a:solidFill>
                  <a:schemeClr val="lt1"/>
                </a:solidFill>
              </a:rPr>
              <a:t>HomeController</a:t>
            </a:r>
            <a:r>
              <a:rPr lang="en-US" sz="2400" b="1" dirty="0" smtClean="0">
                <a:solidFill>
                  <a:schemeClr val="lt1"/>
                </a:solidFill>
              </a:rPr>
              <a:t> (</a:t>
            </a:r>
            <a:r>
              <a:rPr lang="en-US" sz="2400" b="1" dirty="0" err="1" smtClean="0">
                <a:solidFill>
                  <a:schemeClr val="lt1"/>
                </a:solidFill>
              </a:rPr>
              <a:t>HomePageController</a:t>
            </a:r>
            <a:r>
              <a:rPr lang="en-US" sz="2400" b="1" dirty="0" smtClean="0">
                <a:solidFill>
                  <a:schemeClr val="lt1"/>
                </a:solidFill>
              </a:rPr>
              <a:t> in the example above)</a:t>
            </a:r>
            <a:r>
              <a:rPr lang="en-US" sz="2400" dirty="0" smtClean="0">
                <a:solidFill>
                  <a:schemeClr val="dk1"/>
                </a:solidFill>
              </a:rPr>
              <a:t>.</a:t>
            </a: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dirty="0">
              <a:solidFill>
                <a:srgbClr val="434343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dirty="0">
              <a:solidFill>
                <a:srgbClr val="595959"/>
              </a:solidFill>
            </a:endParaRPr>
          </a:p>
        </p:txBody>
      </p:sp>
      <p:sp>
        <p:nvSpPr>
          <p:cNvPr id="269" name="Google Shape;269;p34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Routes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 dirty="0">
                <a:solidFill>
                  <a:schemeClr val="dk1"/>
                </a:solidFill>
              </a:rPr>
              <a:t>Named routes </a:t>
            </a: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Route::get</a:t>
            </a:r>
            <a:r>
              <a:rPr lang="en-US" sz="2000" dirty="0" smtClean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('/',</a:t>
            </a:r>
            <a:r>
              <a:rPr lang="en-US" sz="2000" dirty="0" smtClean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2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HomePageController</a:t>
            </a:r>
            <a:r>
              <a:rPr lang="en-US" sz="2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::</a:t>
            </a:r>
            <a:r>
              <a:rPr lang="en-US" sz="2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2000" dirty="0" err="1" smtClean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,'index</a:t>
            </a:r>
            <a:r>
              <a:rPr lang="en-US" sz="2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'])</a:t>
            </a:r>
            <a:r>
              <a:rPr lang="en-US" sz="2000" b="1" dirty="0" smtClean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US" sz="2000" b="1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name('home</a:t>
            </a:r>
            <a:r>
              <a:rPr lang="en-US" sz="2000" b="1" dirty="0" smtClean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')</a:t>
            </a:r>
            <a:r>
              <a:rPr lang="en-US" sz="2000" dirty="0" smtClean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lang="en-US" sz="2000" dirty="0">
              <a:solidFill>
                <a:schemeClr val="dk1"/>
              </a:solidFill>
              <a:cs typeface="Consolas"/>
            </a:endParaRPr>
          </a:p>
          <a:p>
            <a:pPr marL="0" lvl="0" indent="0">
              <a:lnSpc>
                <a:spcPct val="115000"/>
              </a:lnSpc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</a:rPr>
              <a:t>Then we can easily create navigation links</a:t>
            </a: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&lt;a </a:t>
            </a:r>
            <a:r>
              <a:rPr lang="en-US" sz="22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-US" sz="2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={{ </a:t>
            </a:r>
            <a:r>
              <a:rPr lang="en-US" sz="22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route</a:t>
            </a:r>
            <a:r>
              <a:rPr lang="en-US" sz="2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200" b="1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'home'</a:t>
            </a:r>
            <a:r>
              <a:rPr lang="en-US" sz="2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}}&gt; Home &lt;/a&gt; </a:t>
            </a:r>
            <a:endParaRPr sz="2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endParaRPr sz="2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{{</a:t>
            </a:r>
            <a:r>
              <a:rPr lang="en-US" sz="2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route('home') </a:t>
            </a:r>
            <a:r>
              <a:rPr lang="en-US" sz="2000" b="1" dirty="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}}</a:t>
            </a:r>
            <a:r>
              <a:rPr lang="en-US" sz="2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is instead of </a:t>
            </a:r>
            <a:r>
              <a:rPr lang="en-US" sz="2000" b="1" dirty="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&lt;?</a:t>
            </a:r>
            <a:r>
              <a:rPr lang="en-US" sz="2000" b="1" dirty="0" err="1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php</a:t>
            </a:r>
            <a:r>
              <a:rPr lang="en-US" sz="2000" b="1" dirty="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 echo</a:t>
            </a:r>
            <a:r>
              <a:rPr lang="en-US" sz="2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route('home') </a:t>
            </a:r>
            <a:r>
              <a:rPr lang="en-US" sz="2200" b="1" dirty="0">
                <a:solidFill>
                  <a:srgbClr val="F7C86D"/>
                </a:solidFill>
              </a:rPr>
              <a:t>?&gt;</a:t>
            </a:r>
            <a:endParaRPr sz="2200" b="1" dirty="0">
              <a:solidFill>
                <a:srgbClr val="F7C86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dirty="0">
              <a:solidFill>
                <a:srgbClr val="434343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dirty="0">
              <a:solidFill>
                <a:srgbClr val="595959"/>
              </a:solidFill>
            </a:endParaRPr>
          </a:p>
        </p:txBody>
      </p:sp>
      <p:sp>
        <p:nvSpPr>
          <p:cNvPr id="275" name="Google Shape;275;p35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Routes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"/>
          <p:cNvSpPr txBox="1">
            <a:spLocks noGrp="1"/>
          </p:cNvSpPr>
          <p:nvPr>
            <p:ph type="title" idx="4294967295"/>
          </p:nvPr>
        </p:nvSpPr>
        <p:spPr>
          <a:xfrm>
            <a:off x="4287300" y="2226250"/>
            <a:ext cx="36174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master.blade.php</a:t>
            </a:r>
            <a:endParaRPr sz="33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7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dk1"/>
                </a:solidFill>
              </a:rPr>
              <a:t>When there is repeated code in a number of views we can create a template file.</a:t>
            </a:r>
            <a:endParaRPr sz="24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dk1"/>
                </a:solidFill>
              </a:rPr>
              <a:t>The repeated code is placed within this template file and </a:t>
            </a:r>
            <a:endParaRPr sz="24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dk1"/>
                </a:solidFill>
              </a:rPr>
              <a:t>by using </a:t>
            </a:r>
            <a:endParaRPr sz="24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lt1"/>
                </a:solidFill>
              </a:rPr>
              <a:t>@yield(‘section_name’)</a:t>
            </a:r>
            <a:r>
              <a:rPr lang="en-US" sz="2400" i="1">
                <a:solidFill>
                  <a:srgbClr val="03A9F4"/>
                </a:solidFill>
              </a:rPr>
              <a:t> </a:t>
            </a:r>
            <a:endParaRPr sz="2400" i="1">
              <a:solidFill>
                <a:srgbClr val="03A9F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dk1"/>
                </a:solidFill>
              </a:rPr>
              <a:t>we call the unique lines of code for every view that will extend tke template.</a:t>
            </a:r>
            <a:endParaRPr sz="24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dk1"/>
                </a:solidFill>
              </a:rPr>
              <a:t>We can yield styles, js, html etc.</a:t>
            </a:r>
            <a:endParaRPr sz="2400" i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286" name="Google Shape;286;p37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master.blade.php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dk1"/>
                </a:solidFill>
              </a:rPr>
              <a:t>The template files are </a:t>
            </a:r>
            <a:r>
              <a:rPr lang="en-US" sz="2400" b="1" i="1">
                <a:solidFill>
                  <a:schemeClr val="dk1"/>
                </a:solidFill>
              </a:rPr>
              <a:t>usually named</a:t>
            </a:r>
            <a:endParaRPr sz="2400" b="1" i="1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-"/>
            </a:pPr>
            <a:r>
              <a:rPr lang="en-US" sz="2400" i="1">
                <a:solidFill>
                  <a:schemeClr val="lt1"/>
                </a:solidFill>
              </a:rPr>
              <a:t>master.blade.php</a:t>
            </a:r>
            <a:endParaRPr sz="2400" i="1">
              <a:solidFill>
                <a:schemeClr val="lt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-"/>
            </a:pPr>
            <a:r>
              <a:rPr lang="en-US" sz="2400" i="1">
                <a:solidFill>
                  <a:schemeClr val="lt1"/>
                </a:solidFill>
              </a:rPr>
              <a:t>app.blade.php</a:t>
            </a:r>
            <a:endParaRPr sz="2400" i="1">
              <a:solidFill>
                <a:schemeClr val="lt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-"/>
            </a:pPr>
            <a:r>
              <a:rPr lang="en-US" sz="2400" i="1">
                <a:solidFill>
                  <a:schemeClr val="lt1"/>
                </a:solidFill>
              </a:rPr>
              <a:t>admin.blade.php</a:t>
            </a:r>
            <a:endParaRPr sz="2400" i="1">
              <a:solidFill>
                <a:schemeClr val="lt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-"/>
            </a:pPr>
            <a:r>
              <a:rPr lang="en-US" sz="2400" i="1">
                <a:solidFill>
                  <a:schemeClr val="lt1"/>
                </a:solidFill>
              </a:rPr>
              <a:t>etc</a:t>
            </a:r>
            <a:endParaRPr sz="2400" i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dk1"/>
                </a:solidFill>
              </a:rPr>
              <a:t>and are placed in a layouts folder /if there is more than one template/.</a:t>
            </a:r>
            <a:endParaRPr sz="2400" i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292" name="Google Shape;292;p38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master.blade.php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9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i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2400" i="1"/>
              <a:t>Every view.blade.php </a:t>
            </a:r>
            <a:r>
              <a:rPr lang="en-US" sz="2400" b="1" i="1"/>
              <a:t>starts</a:t>
            </a:r>
            <a:r>
              <a:rPr lang="en-US" sz="2400" i="1"/>
              <a:t> with the </a:t>
            </a:r>
            <a:endParaRPr sz="2400" i="1"/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2400" b="1" i="1">
                <a:solidFill>
                  <a:schemeClr val="lt1"/>
                </a:solidFill>
              </a:rPr>
              <a:t>@extends(‘template-name’) </a:t>
            </a:r>
            <a:r>
              <a:rPr lang="en-US" sz="2400" i="1"/>
              <a:t>declaration, </a:t>
            </a:r>
            <a:endParaRPr sz="2400" i="1"/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2400" i="1"/>
              <a:t>if it is not an independent view, but extends a template. 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298" name="Google Shape;298;p39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@extends(‘master’)</a:t>
            </a:r>
            <a:endParaRPr/>
          </a:p>
        </p:txBody>
      </p:sp>
      <p:sp>
        <p:nvSpPr>
          <p:cNvPr id="299" name="Google Shape;299;p3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81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/>
          </a:p>
          <a:p>
            <a:pPr marL="381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/>
          </a:p>
          <a:p>
            <a:pPr marL="381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/>
          </a:p>
          <a:p>
            <a:pPr marL="381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/>
          </a:p>
          <a:p>
            <a:pPr marL="381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/>
          </a:p>
          <a:p>
            <a:pPr marL="381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/>
          </a:p>
          <a:p>
            <a:pPr marL="381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/>
          </a:p>
          <a:p>
            <a:pPr marL="381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/>
          </a:p>
          <a:p>
            <a:pPr marL="381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/>
          </a:p>
          <a:p>
            <a:pPr marL="381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/>
          </a:p>
          <a:p>
            <a:pPr marL="381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master.blade.php</a:t>
            </a:r>
            <a:r>
              <a:rPr lang="en-US"/>
              <a:t>					home_page.blade.php</a:t>
            </a:r>
            <a:endParaRPr/>
          </a:p>
        </p:txBody>
      </p:sp>
      <p:pic>
        <p:nvPicPr>
          <p:cNvPr id="305" name="Google Shape;305;p40" descr="Untitl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300" y="1741167"/>
            <a:ext cx="3429000" cy="3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0" descr="Untitl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5333" y="1536633"/>
            <a:ext cx="6858000" cy="347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0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1"/>
          <p:cNvSpPr txBox="1">
            <a:spLocks noGrp="1"/>
          </p:cNvSpPr>
          <p:nvPr>
            <p:ph type="title" idx="4294967295"/>
          </p:nvPr>
        </p:nvSpPr>
        <p:spPr>
          <a:xfrm>
            <a:off x="4302150" y="2300850"/>
            <a:ext cx="3587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2200">
                <a:solidFill>
                  <a:srgbClr val="FFFFFF"/>
                </a:solidFill>
              </a:rPr>
              <a:t>Organise Blade files</a:t>
            </a:r>
            <a:r>
              <a:rPr lang="en-US" sz="1800">
                <a:solidFill>
                  <a:srgbClr val="FFFFFF"/>
                </a:solidFill>
              </a:rPr>
              <a:t> </a:t>
            </a:r>
            <a:endParaRPr sz="1800" i="0" u="none" strike="noStrike" cap="none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1800"/>
              <a:t>We can separate repeated pieces of codes in separate blade files. </a:t>
            </a: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1800"/>
              <a:t>Organise them in includes folders.</a:t>
            </a: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1800"/>
              <a:t>And include them where needed by</a:t>
            </a: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@extends(‘template-folder.template-name’)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@extends(‘layouts.master’)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800"/>
          </a:p>
          <a:p>
            <a:pPr marL="18288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800" b="1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800"/>
          </a:p>
        </p:txBody>
      </p:sp>
      <p:sp>
        <p:nvSpPr>
          <p:cNvPr id="318" name="Google Shape;318;p4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319" name="Google Shape;319;p42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Organise Blade files</a:t>
            </a:r>
            <a:endParaRPr/>
          </a:p>
        </p:txBody>
      </p:sp>
      <p:pic>
        <p:nvPicPr>
          <p:cNvPr id="320" name="Google Shape;320;p42" descr="r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975" y="2639433"/>
            <a:ext cx="3670300" cy="326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3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1800"/>
              <a:t>It is very  probable that your project will have or will expand to lots of view files.</a:t>
            </a: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1800"/>
              <a:t>It is a good practise to organise them in folders.</a:t>
            </a: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1800"/>
              <a:t>If a template is in a folder - it is referred by</a:t>
            </a: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@include(‘folder.filename’)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@includes(‘includes.menu’)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800"/>
          </a:p>
          <a:p>
            <a:pPr marL="18288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800" b="1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800"/>
          </a:p>
        </p:txBody>
      </p:sp>
      <p:sp>
        <p:nvSpPr>
          <p:cNvPr id="326" name="Google Shape;326;p4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327" name="Google Shape;327;p43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Organise Blade files</a:t>
            </a:r>
            <a:endParaRPr/>
          </a:p>
        </p:txBody>
      </p:sp>
      <p:pic>
        <p:nvPicPr>
          <p:cNvPr id="328" name="Google Shape;328;p43" descr="r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975" y="2639433"/>
            <a:ext cx="3670300" cy="326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sz="2400"/>
              <a:t>List the pages of VSS Students` System</a:t>
            </a:r>
            <a:r>
              <a:rPr lang="en-US"/>
              <a:t> 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Setup the page structure 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Develop the navigation 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609600" marR="0" lvl="0" indent="-1524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7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Task</a:t>
            </a:r>
            <a:endParaRPr sz="1900"/>
          </a:p>
        </p:txBody>
      </p:sp>
      <p:sp>
        <p:nvSpPr>
          <p:cNvPr id="168" name="Google Shape;168;p17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Task</a:t>
            </a:r>
            <a:endParaRPr/>
          </a:p>
        </p:txBody>
      </p:sp>
      <p:sp>
        <p:nvSpPr>
          <p:cNvPr id="169" name="Google Shape;169;p1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6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www.fb.com/VratsaSoftware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48" name="Google Shape;348;p4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349" name="Google Shape;349;p46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6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6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 txBox="1">
            <a:spLocks noGrp="1"/>
          </p:cNvSpPr>
          <p:nvPr>
            <p:ph type="title" idx="4294967295"/>
          </p:nvPr>
        </p:nvSpPr>
        <p:spPr>
          <a:xfrm>
            <a:off x="4301125" y="2356400"/>
            <a:ext cx="35775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</a:t>
            </a:r>
            <a:endParaRPr sz="4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To access the application use the url - </a:t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localhost/path-to-your-project/public</a:t>
            </a:r>
            <a:r>
              <a:rPr lang="en-US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The script in ...public/index.php is executed and the home page of the application is rendered in the browser.</a:t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600" marR="0" lvl="0" indent="609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9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	Intro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step 1</a:t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600" marR="0" lvl="0" indent="-52057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98"/>
              <a:buFont typeface="Calibri"/>
              <a:buChar char="-"/>
            </a:pPr>
            <a:r>
              <a:rPr lang="en-US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in </a:t>
            </a: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app/routes/web.php</a:t>
            </a:r>
            <a:r>
              <a:rPr lang="en-US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19200" marR="0" lvl="1" indent="-50787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198"/>
              <a:buFont typeface="Calibri"/>
              <a:buChar char="-"/>
            </a:pPr>
            <a:r>
              <a:rPr lang="en-US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an obligatory route declaration is defined </a:t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Route::get('/', function () {</a:t>
            </a:r>
            <a:endParaRPr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return view('welcome');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});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that allows this view to be rendered when the ‘/’ end-point is accessed.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600" marR="0" lvl="0" indent="609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0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Action flow</a:t>
            </a:r>
            <a:endParaRPr/>
          </a:p>
        </p:txBody>
      </p:sp>
      <p:sp>
        <p:nvSpPr>
          <p:cNvPr id="187" name="Google Shape;187;p2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step 2</a:t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600" marR="0" lvl="0" indent="-52057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98"/>
              <a:buFont typeface="Calibri"/>
              <a:buChar char="-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in </a:t>
            </a:r>
            <a:r>
              <a:rPr lang="en-US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app</a:t>
            </a: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/resources/views/welcome.</a:t>
            </a:r>
            <a:r>
              <a:rPr lang="en-US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blade.</a:t>
            </a: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php</a:t>
            </a:r>
            <a:r>
              <a:rPr lang="en-US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19200" marR="0" lvl="1" indent="-50787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198"/>
              <a:buFont typeface="Calibri"/>
              <a:buChar char="-"/>
            </a:pPr>
            <a:r>
              <a:rPr lang="en-US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 view file is created, holding the content to be displayed in the browser`s window.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600" marR="0" lvl="0" indent="609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1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Action flow</a:t>
            </a:r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9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1">
              <a:solidFill>
                <a:srgbClr val="E91E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19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rgbClr val="E91E63"/>
                </a:solidFill>
                <a:latin typeface="Calibri"/>
                <a:ea typeface="Calibri"/>
                <a:cs typeface="Calibri"/>
                <a:sym typeface="Calibri"/>
              </a:rPr>
              <a:t>return view(</a:t>
            </a:r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'welcome'</a:t>
            </a:r>
            <a:r>
              <a:rPr lang="en-US" sz="2400" b="1" i="1">
                <a:solidFill>
                  <a:srgbClr val="E91E63"/>
                </a:solidFill>
                <a:latin typeface="Calibri"/>
                <a:ea typeface="Calibri"/>
                <a:cs typeface="Calibri"/>
                <a:sym typeface="Calibri"/>
              </a:rPr>
              <a:t>); </a:t>
            </a:r>
            <a:endParaRPr sz="2400" b="1" i="1">
              <a:solidFill>
                <a:srgbClr val="E91E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19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33600" lvl="0" indent="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is the 	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048000" lvl="0" indent="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048000" lvl="0" indent="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welcome.blade.php</a:t>
            </a:r>
            <a:r>
              <a:rPr lang="en-US" sz="2400">
                <a:solidFill>
                  <a:srgbClr val="E91E6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file, that resides in</a:t>
            </a:r>
            <a:r>
              <a:rPr lang="en-US" sz="2400">
                <a:solidFill>
                  <a:srgbClr val="E91E6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E91E63"/>
                </a:solidFill>
                <a:latin typeface="Calibri"/>
                <a:ea typeface="Calibri"/>
                <a:cs typeface="Calibri"/>
                <a:sym typeface="Calibri"/>
              </a:rPr>
              <a:t>resources/view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folder of the project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2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Action flow - REMEMBER</a:t>
            </a:r>
            <a:endParaRPr/>
          </a:p>
        </p:txBody>
      </p:sp>
      <p:sp>
        <p:nvSpPr>
          <p:cNvPr id="201" name="Google Shape;201;p2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>
            <a:spLocks noGrp="1"/>
          </p:cNvSpPr>
          <p:nvPr>
            <p:ph type="title" idx="4294967295"/>
          </p:nvPr>
        </p:nvSpPr>
        <p:spPr>
          <a:xfrm>
            <a:off x="4291200" y="2322250"/>
            <a:ext cx="3528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Blade engine</a:t>
            </a:r>
            <a:endParaRPr sz="4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808</Words>
  <Application>Microsoft Office PowerPoint</Application>
  <PresentationFormat>Widescreen</PresentationFormat>
  <Paragraphs>198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Roboto</vt:lpstr>
      <vt:lpstr>Consolas</vt:lpstr>
      <vt:lpstr>Calibri</vt:lpstr>
      <vt:lpstr>Arial</vt:lpstr>
      <vt:lpstr>Noto Sans Symbols</vt:lpstr>
      <vt:lpstr>1_SoftUni3_1</vt:lpstr>
      <vt:lpstr>Laravel  controllers routes views</vt:lpstr>
      <vt:lpstr>Table of Contents</vt:lpstr>
      <vt:lpstr>PowerPoint Presentation</vt:lpstr>
      <vt:lpstr>Intro</vt:lpstr>
      <vt:lpstr>PowerPoint Presentation</vt:lpstr>
      <vt:lpstr>Action flow</vt:lpstr>
      <vt:lpstr>Action flow</vt:lpstr>
      <vt:lpstr>Action flow - REMEMBER</vt:lpstr>
      <vt:lpstr>Blade engine</vt:lpstr>
      <vt:lpstr>PowerPoint Presentation</vt:lpstr>
      <vt:lpstr>PHP Artisan</vt:lpstr>
      <vt:lpstr>PowerPoint Presentation</vt:lpstr>
      <vt:lpstr>Controllers </vt:lpstr>
      <vt:lpstr>PowerPoint Presentation</vt:lpstr>
      <vt:lpstr>PowerPoint Presentation</vt:lpstr>
      <vt:lpstr>PowerPoint Presentation</vt:lpstr>
      <vt:lpstr>Views</vt:lpstr>
      <vt:lpstr>PowerPoint Presentation</vt:lpstr>
      <vt:lpstr>Routes</vt:lpstr>
      <vt:lpstr>PowerPoint Presentation</vt:lpstr>
      <vt:lpstr>PowerPoint Presentation</vt:lpstr>
      <vt:lpstr>master.blade.php</vt:lpstr>
      <vt:lpstr>PowerPoint Presentation</vt:lpstr>
      <vt:lpstr>PowerPoint Presentation</vt:lpstr>
      <vt:lpstr>@extends(‘master’)</vt:lpstr>
      <vt:lpstr>PowerPoint Presentation</vt:lpstr>
      <vt:lpstr>Organise Blade files </vt:lpstr>
      <vt:lpstr>Organise Blade files</vt:lpstr>
      <vt:lpstr>Organise Blade files</vt:lpstr>
      <vt:lpstr>PowerPoint Presentation</vt:lpstr>
      <vt:lpstr>PowerPoint Presentation</vt:lpstr>
      <vt:lpstr>Trainings @ Vratsa Software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Laravel  controllers routes views</dc:title>
  <dc:creator>Milena</dc:creator>
  <cp:lastModifiedBy>admin</cp:lastModifiedBy>
  <cp:revision>4</cp:revision>
  <dcterms:modified xsi:type="dcterms:W3CDTF">2021-10-09T10:11:37Z</dcterms:modified>
</cp:coreProperties>
</file>